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314" r:id="rId3"/>
    <p:sldId id="311" r:id="rId4"/>
    <p:sldId id="362" r:id="rId5"/>
    <p:sldId id="485" r:id="rId6"/>
    <p:sldId id="491" r:id="rId7"/>
    <p:sldId id="486" r:id="rId8"/>
    <p:sldId id="499" r:id="rId9"/>
    <p:sldId id="487" r:id="rId10"/>
    <p:sldId id="496" r:id="rId11"/>
    <p:sldId id="503" r:id="rId12"/>
    <p:sldId id="493" r:id="rId13"/>
    <p:sldId id="497" r:id="rId14"/>
    <p:sldId id="494" r:id="rId15"/>
    <p:sldId id="498" r:id="rId16"/>
    <p:sldId id="452" r:id="rId17"/>
    <p:sldId id="501" r:id="rId18"/>
    <p:sldId id="502" r:id="rId19"/>
    <p:sldId id="484" r:id="rId20"/>
    <p:sldId id="490" r:id="rId21"/>
    <p:sldId id="500" r:id="rId22"/>
    <p:sldId id="271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88" autoAdjust="0"/>
    <p:restoredTop sz="69075" autoAdjust="0"/>
  </p:normalViewPr>
  <p:slideViewPr>
    <p:cSldViewPr snapToGrid="0">
      <p:cViewPr varScale="1">
        <p:scale>
          <a:sx n="58" d="100"/>
          <a:sy n="58" d="100"/>
        </p:scale>
        <p:origin x="44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AC749-4FB1-4504-8A01-4799D4DFEFF9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8296D-1E8C-4FA1-8ED8-C999B297FE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210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上下文长度外推是指将在较短文本（如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4k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）上训练的大语言模型应用到更长的上下文上，同时降低模型的困惑度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dirty="0"/>
              <a:t>-why</a:t>
            </a:r>
          </a:p>
          <a:p>
            <a:r>
              <a:rPr lang="zh-CN" altLang="en-US" dirty="0"/>
              <a:t>在应用大语言模型时，上下文长度往往是提升模型能力的瓶颈。如在使用检索增强技术（</a:t>
            </a:r>
            <a:r>
              <a:rPr lang="en-US" altLang="zh-CN" dirty="0"/>
              <a:t>RAG</a:t>
            </a:r>
            <a:r>
              <a:rPr lang="zh-CN" altLang="en-US" dirty="0"/>
              <a:t>）时，模型会被要求利用若干篇文档，而这可能超出模型的上下文长度限制。在使用视频或者图片作为输入时也会产生大量的</a:t>
            </a:r>
            <a:r>
              <a:rPr lang="en-US" altLang="zh-CN" dirty="0"/>
              <a:t>token </a:t>
            </a:r>
            <a:r>
              <a:rPr lang="zh-CN" altLang="en-US" dirty="0"/>
              <a:t>。对于一般的模型来说，超出上下文长度之后，困惑度会急剧上升，严重限制了模型的功能。早期的大语言模型的上下文长度限制很小，为</a:t>
            </a:r>
            <a:r>
              <a:rPr lang="en-US" altLang="zh-CN" dirty="0"/>
              <a:t>4K tokens, </a:t>
            </a:r>
            <a:r>
              <a:rPr lang="zh-CN" altLang="en-US" dirty="0"/>
              <a:t>最新的模型可以达到</a:t>
            </a:r>
            <a:r>
              <a:rPr lang="en-US" altLang="zh-CN" dirty="0"/>
              <a:t>1M tokens</a:t>
            </a:r>
            <a:r>
              <a:rPr lang="zh-CN" altLang="en-US" dirty="0"/>
              <a:t>，然而仍然存在着上下文长度不足的问题。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How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615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系统助理可以结合本地的系统信息，文件内容，找到所需要的信息所在，做到个性化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71450" indent="-171450">
              <a:buFontTx/>
              <a:buChar char="-"/>
            </a:pPr>
            <a:r>
              <a:rPr lang="en-US" altLang="zh-CN" dirty="0"/>
              <a:t>-why</a:t>
            </a:r>
          </a:p>
          <a:p>
            <a:pPr marL="0" indent="0">
              <a:buFontTx/>
              <a:buNone/>
            </a:pPr>
            <a:r>
              <a:rPr lang="zh-CN" altLang="en-US" b="1" dirty="0"/>
              <a:t>效果：</a:t>
            </a:r>
            <a:endParaRPr lang="en-US" altLang="zh-CN" b="1" dirty="0"/>
          </a:p>
          <a:p>
            <a:pPr marL="0" indent="0">
              <a:buFontTx/>
              <a:buNone/>
            </a:pPr>
            <a:r>
              <a:rPr lang="zh-CN" altLang="en-US" b="1" dirty="0"/>
              <a:t>可以做到根据要求找到对应的图片与文档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943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0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377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39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45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013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05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操作系统集成</a:t>
            </a:r>
            <a:r>
              <a:rPr lang="en-US" altLang="zh-CN" dirty="0">
                <a:latin typeface="+mj-ea"/>
                <a:ea typeface="+mj-ea"/>
              </a:rPr>
              <a:t>LLM</a:t>
            </a: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未来操作系统的交互性与大型语言模型（</a:t>
            </a:r>
            <a:r>
              <a:rPr lang="en-US" altLang="zh-CN" dirty="0">
                <a:latin typeface="+mj-ea"/>
                <a:ea typeface="+mj-ea"/>
              </a:rPr>
              <a:t>LLM</a:t>
            </a:r>
            <a:r>
              <a:rPr lang="zh-CN" altLang="en-US" dirty="0">
                <a:latin typeface="+mj-ea"/>
                <a:ea typeface="+mj-ea"/>
              </a:rPr>
              <a:t>）的结合将开启新的交互模式，并极大地扩展操作系统的智能化水平。与现有的操作系统交互方式相比，集成了</a:t>
            </a:r>
            <a:r>
              <a:rPr lang="en-US" altLang="zh-CN" dirty="0">
                <a:latin typeface="+mj-ea"/>
                <a:ea typeface="+mj-ea"/>
              </a:rPr>
              <a:t>LLM</a:t>
            </a:r>
            <a:r>
              <a:rPr lang="zh-CN" altLang="en-US" dirty="0">
                <a:latin typeface="+mj-ea"/>
                <a:ea typeface="+mj-ea"/>
              </a:rPr>
              <a:t>的新型交互方式将大大提升用户友好性，帮助用户更高效、便捷地完成复杂任务。</a:t>
            </a:r>
            <a:endParaRPr lang="en-US" altLang="zh-CN" dirty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交互能力</a:t>
            </a:r>
          </a:p>
          <a:p>
            <a:r>
              <a:rPr lang="zh-CN" altLang="en-US" dirty="0">
                <a:latin typeface="+mj-ea"/>
                <a:ea typeface="+mj-ea"/>
              </a:rPr>
              <a:t>集成了</a:t>
            </a:r>
            <a:r>
              <a:rPr lang="en-US" altLang="zh-CN" dirty="0">
                <a:latin typeface="+mj-ea"/>
                <a:ea typeface="+mj-ea"/>
              </a:rPr>
              <a:t>LLM</a:t>
            </a:r>
            <a:r>
              <a:rPr lang="zh-CN" altLang="en-US" dirty="0">
                <a:latin typeface="+mj-ea"/>
                <a:ea typeface="+mj-ea"/>
              </a:rPr>
              <a:t>的操作系统将能够提供更自然语言的交互能力。</a:t>
            </a:r>
            <a:endParaRPr lang="en-US" altLang="zh-CN" dirty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处理能力</a:t>
            </a:r>
          </a:p>
          <a:p>
            <a:r>
              <a:rPr lang="en-US" altLang="zh-CN" dirty="0">
                <a:latin typeface="+mj-ea"/>
                <a:ea typeface="+mj-ea"/>
              </a:rPr>
              <a:t>LLM</a:t>
            </a:r>
            <a:r>
              <a:rPr lang="zh-CN" altLang="en-US" dirty="0">
                <a:latin typeface="+mj-ea"/>
                <a:ea typeface="+mj-ea"/>
              </a:rPr>
              <a:t>可以增强操作系统的上下文理解和处理能力。</a:t>
            </a: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决策支持</a:t>
            </a:r>
          </a:p>
          <a:p>
            <a:r>
              <a:rPr lang="zh-CN" altLang="en-US" dirty="0">
                <a:latin typeface="+mj-ea"/>
                <a:ea typeface="+mj-ea"/>
              </a:rPr>
              <a:t>操作系统可以利用</a:t>
            </a:r>
            <a:r>
              <a:rPr lang="en-US" altLang="zh-CN" dirty="0">
                <a:latin typeface="+mj-ea"/>
                <a:ea typeface="+mj-ea"/>
              </a:rPr>
              <a:t>LLM</a:t>
            </a:r>
            <a:r>
              <a:rPr lang="zh-CN" altLang="en-US" dirty="0">
                <a:latin typeface="+mj-ea"/>
                <a:ea typeface="+mj-ea"/>
              </a:rPr>
              <a:t>进行决策支持和问题解决。</a:t>
            </a: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安全性</a:t>
            </a:r>
          </a:p>
          <a:p>
            <a:r>
              <a:rPr lang="zh-CN" altLang="en-US" dirty="0">
                <a:latin typeface="+mj-ea"/>
                <a:ea typeface="+mj-ea"/>
              </a:rPr>
              <a:t>操作系统的安全性和稳定性仍将由其内核维护。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本项目的重点在于如何将</a:t>
            </a:r>
            <a:r>
              <a:rPr lang="en-US" altLang="zh-CN" b="1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LLM</a:t>
            </a:r>
            <a:r>
              <a:rPr lang="zh-CN" altLang="en-US" b="1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与操作系统耦合，使得其在内核与用户间提供一个更用户友好的、更便于操作的中间层。因此，我们将</a:t>
            </a:r>
            <a:r>
              <a:rPr lang="en-US" altLang="zh-CN" b="1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LLM</a:t>
            </a:r>
            <a:r>
              <a:rPr lang="zh-CN" altLang="en-US" b="1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的上下文机制引入操作系统，使得操作系统的文件系统等成为上下文的组成部分，提高</a:t>
            </a:r>
            <a:r>
              <a:rPr lang="en-US" altLang="zh-CN" b="1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LLM</a:t>
            </a:r>
            <a:r>
              <a:rPr lang="zh-CN" altLang="en-US" b="1" dirty="0">
                <a:solidFill>
                  <a:srgbClr val="D19A66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对用户的个性化适用性。</a:t>
            </a:r>
            <a:endParaRPr lang="en-US" altLang="zh-CN" b="1" dirty="0">
              <a:solidFill>
                <a:srgbClr val="D19A66"/>
              </a:solidFill>
              <a:effectLst/>
              <a:highlight>
                <a:srgbClr val="23272E"/>
              </a:highlight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 What KV Cache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，即键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值缓存，是一种用于存储键值对数据的缓存机制。在语言模型的推理过程中，经常需要多次访问相同的数据，而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KV Cache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通过将这些数据缓存到内存中，提供了快速的数据访问速度，从而加速推理过程。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dirty="0"/>
              <a:t>-why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将预处理后的数据存储在硬盘中，形成一个键值对（</a:t>
            </a:r>
            <a:r>
              <a:rPr lang="en-US" altLang="zh-CN" dirty="0"/>
              <a:t>key-value</a:t>
            </a:r>
            <a:r>
              <a:rPr lang="zh-CN" altLang="en-US" dirty="0"/>
              <a:t>）的结构。这样可以方便后续的查找和访问。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在实际使用大模型时，可以根据需要从硬盘中读取相应的键值对数据。这样可以避免实时处理大量数据，从而提高模型的运行效率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How</a:t>
            </a:r>
          </a:p>
          <a:p>
            <a:pPr marL="0" indent="0">
              <a:buFontTx/>
              <a:buNone/>
            </a:pPr>
            <a:r>
              <a:rPr lang="en-US" altLang="zh-CN" dirty="0"/>
              <a:t>1. </a:t>
            </a:r>
            <a:r>
              <a:rPr lang="zh-CN" altLang="en-US" dirty="0"/>
              <a:t>在大模型空闲时，可以使用大模型处理文件，将其</a:t>
            </a:r>
            <a:r>
              <a:rPr lang="en-US" altLang="zh-CN" dirty="0" err="1"/>
              <a:t>kvcache</a:t>
            </a:r>
            <a:r>
              <a:rPr lang="zh-CN" altLang="en-US" dirty="0"/>
              <a:t>记录，便于下一次用到这个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682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涉及到文件扩展属性的设置与获取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这部分主要任务是完成一些接口，使得模型在处理响应文件时可以获取该文件的扩展属性并加载</a:t>
            </a:r>
            <a:r>
              <a:rPr lang="en-US" altLang="zh-CN" dirty="0" err="1"/>
              <a:t>kvcache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使用了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 err="1"/>
              <a:t>xattr</a:t>
            </a:r>
            <a:r>
              <a:rPr lang="zh-CN" altLang="en-US" dirty="0"/>
              <a:t>库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提供相应接口时增加了错误处理，增强鲁棒性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扩展属性（</a:t>
            </a:r>
            <a:r>
              <a:rPr lang="en-US" altLang="zh-CN" b="1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Extended Attributes</a:t>
            </a:r>
            <a:r>
              <a:rPr lang="zh-CN" altLang="en-US" b="1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，简称</a:t>
            </a:r>
            <a:r>
              <a:rPr lang="en-US" altLang="zh-CN" b="1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EA</a:t>
            </a:r>
            <a:r>
              <a:rPr lang="zh-CN" altLang="en-US" b="1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）是一种文件系统的特性，允许用户和应用程序为文件和目录添加元数据。相比于传统的文件属性（如文件名、大小、创建时间等），扩展属性提供了更大的灵活性和功能性。以下是扩展属性的一些主要优点：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>
              <a:solidFill>
                <a:srgbClr val="ABB2BF"/>
              </a:solidFill>
              <a:effectLst/>
              <a:highlight>
                <a:srgbClr val="23272E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- **</a:t>
            </a:r>
            <a:r>
              <a:rPr lang="zh-CN" altLang="en-US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自定义元数据**：允许用户和应用程序为文件添加自定义元数据，如描述、作者信息、标签等。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- **</a:t>
            </a:r>
            <a:r>
              <a:rPr lang="zh-CN" altLang="en-US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应用场景广泛**：适用于各种应用场景，包括文件分类、搜索优化、安全标记等。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ABB2BF"/>
              </a:solidFill>
              <a:effectLst/>
              <a:highlight>
                <a:srgbClr val="23272E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- **</a:t>
            </a:r>
            <a:r>
              <a:rPr lang="zh-CN" altLang="en-US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更详细的文件描述**：通过扩展属性，文件可以包含比基本文件属性更多的信息，便于文件管理和检索。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- **</a:t>
            </a:r>
            <a:r>
              <a:rPr lang="zh-CN" altLang="en-US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标签与分类**：可以为文件添加标签，便于文件分类和快速搜索。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ABB2BF"/>
              </a:solidFill>
              <a:effectLst/>
              <a:highlight>
                <a:srgbClr val="23272E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- **</a:t>
            </a:r>
            <a:r>
              <a:rPr lang="zh-CN" altLang="en-US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安全策略**：可以使用扩展属性存储安全相关信息，如访问控制列表（</a:t>
            </a: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ACL</a:t>
            </a:r>
            <a:r>
              <a:rPr lang="zh-CN" altLang="en-US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）、</a:t>
            </a:r>
            <a:r>
              <a:rPr lang="en-US" altLang="zh-CN" b="0" dirty="0" err="1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SELinux</a:t>
            </a:r>
            <a:r>
              <a:rPr lang="zh-CN" altLang="en-US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安全上下文等，从而增强系统安全性。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ABB2BF"/>
              </a:solidFill>
              <a:effectLst/>
              <a:highlight>
                <a:srgbClr val="23272E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性能与效率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- **</a:t>
            </a:r>
            <a:r>
              <a:rPr lang="zh-CN" altLang="en-US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高效存储**：扩展属性通常与文件存储在一起，减少了单独存储元数据带来的开销。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- **</a:t>
            </a:r>
            <a:r>
              <a:rPr lang="zh-CN" altLang="en-US" b="0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快速访问**：由于扩展属性直接与文件关联，读取和写入扩展属性通常比处理外部元数据文件更快。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ABB2BF"/>
              </a:solidFill>
              <a:effectLst/>
              <a:highlight>
                <a:srgbClr val="23272E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ABB2BF"/>
              </a:solidFill>
              <a:effectLst/>
              <a:highlight>
                <a:srgbClr val="23272E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ABB2BF"/>
                </a:solidFill>
                <a:effectLst/>
                <a:highlight>
                  <a:srgbClr val="23272E"/>
                </a:highlight>
                <a:latin typeface="Consolas" panose="020B0609020204030204" pitchFamily="49" charset="0"/>
              </a:rPr>
              <a:t>通过这些优点，扩展属性在文件系统管理中发挥了重要作用，提升了文件管理的灵活性和效率，并为开发者和用户提供了更多的功能选择。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303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当文件被修改，如果不修改对应的</a:t>
            </a:r>
            <a:r>
              <a:rPr lang="en-US" altLang="zh-CN" dirty="0" err="1"/>
              <a:t>kvcache</a:t>
            </a:r>
            <a:r>
              <a:rPr lang="zh-CN" altLang="en-US" dirty="0"/>
              <a:t>，则模型下一次处理与该文件相关问题时会使用过时的信息，就像</a:t>
            </a:r>
            <a:r>
              <a:rPr lang="en-US" altLang="zh-CN" dirty="0"/>
              <a:t>cache</a:t>
            </a:r>
            <a:r>
              <a:rPr lang="zh-CN" altLang="en-US" dirty="0"/>
              <a:t>的</a:t>
            </a:r>
            <a:r>
              <a:rPr lang="en-US" altLang="zh-CN" dirty="0"/>
              <a:t>dirty</a:t>
            </a:r>
            <a:r>
              <a:rPr lang="zh-CN" altLang="en-US" dirty="0"/>
              <a:t>一样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因此，需要实时的改变文件对应的</a:t>
            </a:r>
            <a:r>
              <a:rPr lang="en-US" altLang="zh-CN" dirty="0" err="1"/>
              <a:t>kvcache</a:t>
            </a:r>
            <a:r>
              <a:rPr lang="zh-CN" altLang="en-US" dirty="0"/>
              <a:t>以更新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可能的方法：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       </a:t>
            </a:r>
            <a:r>
              <a:rPr lang="zh-CN" altLang="en-US" dirty="0"/>
              <a:t>写通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       </a:t>
            </a:r>
            <a:r>
              <a:rPr lang="zh-CN" altLang="en-US" dirty="0"/>
              <a:t>写回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采用写通的方法，由于写回需要在使用被更改过的文件后，重新生成</a:t>
            </a:r>
            <a:r>
              <a:rPr lang="en-US" altLang="zh-CN" dirty="0" err="1"/>
              <a:t>kvcache</a:t>
            </a:r>
            <a:r>
              <a:rPr lang="zh-CN" altLang="en-US" dirty="0"/>
              <a:t>，因此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使用了</a:t>
            </a:r>
            <a:r>
              <a:rPr lang="en-US" altLang="zh-CN" dirty="0"/>
              <a:t>trans</a:t>
            </a:r>
            <a:r>
              <a:rPr lang="zh-CN" altLang="en-US" dirty="0"/>
              <a:t>和</a:t>
            </a:r>
            <a:r>
              <a:rPr lang="en-US" altLang="zh-CN" dirty="0"/>
              <a:t>watch</a:t>
            </a:r>
            <a:r>
              <a:rPr lang="zh-CN" altLang="en-US" dirty="0"/>
              <a:t>两个后台进程完成对目录下文件修改的监视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-  </a:t>
            </a:r>
            <a:r>
              <a:rPr lang="zh-CN" altLang="en-US" dirty="0"/>
              <a:t>文件被修改时，</a:t>
            </a:r>
            <a:r>
              <a:rPr lang="en-US" altLang="zh-CN" dirty="0"/>
              <a:t>watch</a:t>
            </a:r>
            <a:r>
              <a:rPr lang="zh-CN" altLang="en-US" dirty="0"/>
              <a:t>进程向消息队列发送消息，当模型空闲时，从消息队列接收消息并处理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95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876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生产者、消费者模型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Watch</a:t>
            </a:r>
            <a:r>
              <a:rPr lang="zh-CN" altLang="en-US" dirty="0"/>
              <a:t>进程监视到文件更改时，向消息队列中发送数据，可以视为生产者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Trans</a:t>
            </a:r>
            <a:r>
              <a:rPr lang="zh-CN" altLang="en-US" dirty="0"/>
              <a:t>进程负责从消息队列接收需要更新的文件，交给模型重新处理，可以视为消费者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在消息队列为空，或消息队列为满，向消息队列中拿去数据或增添数据会阻塞进程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b="1" dirty="0"/>
              <a:t>消息队列的优点</a:t>
            </a:r>
            <a:endParaRPr lang="en-US" altLang="zh-CN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解耦和异步通信，使生产者和消费者能够独立地工作和扩展，提高系统的响应性能和可伸缩性。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缓冲能力，平衡生产者和消费者之间的速率差异，避免数据丢失和系统宕机。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消息持久化，确保消息在系统故障或重启后不会丢失，保证数据的安全性和一致性。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可靠性，提供高度可靠的消息传递保证，如至少一次传递和恰好一次传递，防止消息丢失或重复处理。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灵活性和可扩展性，将系统拆分为多个松耦合的组件，每个组件负责处理特定类型的消息，方便系统的扩展和维护。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异步任务处理，用于处理后台作业、批处理任务、定时任务等。</a:t>
            </a:r>
          </a:p>
          <a:p>
            <a:pPr marL="0" indent="0">
              <a:buFontTx/>
              <a:buNone/>
            </a:pPr>
            <a:r>
              <a:rPr lang="zh-CN" altLang="en-US" b="1" dirty="0"/>
              <a:t>在未来考虑到可能将模型部署至服务器，本地与服务器内存并不共享，共享内存可能并不适用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368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b="1" dirty="0"/>
              <a:t>在使用模型处理</a:t>
            </a:r>
            <a:r>
              <a:rPr lang="en-US" altLang="zh-CN" b="1" dirty="0" err="1"/>
              <a:t>kvcache</a:t>
            </a:r>
            <a:r>
              <a:rPr lang="zh-CN" altLang="en-US" b="1" dirty="0"/>
              <a:t>更新时，需要</a:t>
            </a:r>
            <a:r>
              <a:rPr lang="en-US" altLang="zh-CN" b="1" dirty="0"/>
              <a:t>python</a:t>
            </a:r>
            <a:r>
              <a:rPr lang="zh-CN" altLang="en-US" b="1" dirty="0"/>
              <a:t>程序接口，故使用</a:t>
            </a:r>
            <a:r>
              <a:rPr lang="en-US" altLang="zh-CN" b="1" dirty="0"/>
              <a:t>c</a:t>
            </a:r>
            <a:r>
              <a:rPr lang="zh-CN" altLang="en-US" b="1" dirty="0"/>
              <a:t>编译形成动态链接库，便于</a:t>
            </a:r>
            <a:r>
              <a:rPr lang="en-US" altLang="zh-CN" b="1" dirty="0"/>
              <a:t>python</a:t>
            </a:r>
            <a:r>
              <a:rPr lang="zh-CN" altLang="en-US" b="1" dirty="0"/>
              <a:t>调用</a:t>
            </a:r>
            <a:endParaRPr lang="en-US" altLang="zh-CN" b="1" dirty="0"/>
          </a:p>
          <a:p>
            <a:pPr marL="171450" indent="-171450">
              <a:buFontTx/>
              <a:buChar char="-"/>
            </a:pPr>
            <a:r>
              <a:rPr lang="zh-CN" altLang="en-US" b="1" dirty="0"/>
              <a:t>使用</a:t>
            </a:r>
            <a:r>
              <a:rPr lang="en-US" altLang="zh-CN" b="1" dirty="0"/>
              <a:t>C</a:t>
            </a:r>
            <a:r>
              <a:rPr lang="zh-CN" altLang="en-US" b="1" dirty="0"/>
              <a:t>构建消息队列，处理消息队列信息，使用</a:t>
            </a:r>
            <a:r>
              <a:rPr lang="en-US" altLang="zh-CN" b="1" dirty="0"/>
              <a:t>python</a:t>
            </a:r>
            <a:r>
              <a:rPr lang="zh-CN" altLang="en-US" b="1" dirty="0"/>
              <a:t>接口完成与模型的交互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7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61872" y="4800600"/>
            <a:ext cx="9418320" cy="5228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组合 7"/>
          <p:cNvGrpSpPr/>
          <p:nvPr userDrawn="1"/>
        </p:nvGrpSpPr>
        <p:grpSpPr>
          <a:xfrm>
            <a:off x="1344485" y="5505422"/>
            <a:ext cx="1764691" cy="297909"/>
            <a:chOff x="8729725" y="4570716"/>
            <a:chExt cx="2830513" cy="47783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9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758952"/>
            <a:ext cx="9418320" cy="11562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61872" y="2042160"/>
            <a:ext cx="9418320" cy="445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625475" indent="-447675">
              <a:buFont typeface="Wingdings" panose="05000000000000000000" pitchFamily="2" charset="2"/>
              <a:buChar char="n"/>
              <a:defRPr sz="3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86" y="948906"/>
            <a:ext cx="9746088" cy="742416"/>
          </a:xfrm>
          <a:prstGeom prst="rect">
            <a:avLst/>
          </a:prstGeom>
        </p:spPr>
        <p:txBody>
          <a:bodyPr anchor="b"/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2386" y="1828800"/>
            <a:ext cx="9746088" cy="4351337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>
              <a:lnSpc>
                <a:spcPct val="120000"/>
              </a:lnSpc>
              <a:buFont typeface="微软雅黑" panose="020B0503020204020204" pitchFamily="34" charset="-122"/>
              <a:buChar char="▪"/>
              <a:defRPr sz="3600"/>
            </a:lvl1pPr>
            <a:lvl2pPr marL="541655" indent="-266700">
              <a:lnSpc>
                <a:spcPct val="120000"/>
              </a:lnSpc>
              <a:buFont typeface="微软雅黑" panose="020B0503020204020204" pitchFamily="34" charset="-122"/>
              <a:buChar char="▫"/>
              <a:defRPr sz="3200"/>
            </a:lvl2pPr>
            <a:lvl3pPr marL="805180" indent="-257175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3pPr>
            <a:lvl4pPr marL="1075055" indent="-252730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4pPr>
            <a:lvl5pPr marL="1346200" indent="-249555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03148"/>
            <a:ext cx="207034" cy="118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822325" y="503149"/>
            <a:ext cx="9745413" cy="4048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86" y="948906"/>
            <a:ext cx="9746088" cy="742416"/>
          </a:xfrm>
          <a:prstGeom prst="rect">
            <a:avLst/>
          </a:prstGeom>
        </p:spPr>
        <p:txBody>
          <a:bodyPr anchor="b"/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2386" y="1828800"/>
            <a:ext cx="9746088" cy="4351337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>
              <a:lnSpc>
                <a:spcPct val="120000"/>
              </a:lnSpc>
              <a:buFont typeface="微软雅黑" panose="020B0503020204020204" pitchFamily="34" charset="-122"/>
              <a:buChar char="▪"/>
              <a:defRPr sz="3600"/>
            </a:lvl1pPr>
            <a:lvl2pPr marL="541655" indent="-266700">
              <a:lnSpc>
                <a:spcPct val="120000"/>
              </a:lnSpc>
              <a:buFont typeface="微软雅黑" panose="020B0503020204020204" pitchFamily="34" charset="-122"/>
              <a:buChar char="▫"/>
              <a:defRPr sz="3200"/>
            </a:lvl2pPr>
            <a:lvl3pPr marL="805180" indent="-257175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3pPr>
            <a:lvl4pPr marL="1075055" indent="-252730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4pPr>
            <a:lvl5pPr marL="1346200" indent="-249555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03148"/>
            <a:ext cx="207034" cy="118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023292"/>
            <a:ext cx="12192000" cy="83470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71" y="6023295"/>
            <a:ext cx="9982200" cy="83470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02329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1872" y="181737"/>
            <a:ext cx="9418320" cy="4041648"/>
          </a:xfrm>
        </p:spPr>
        <p:txBody>
          <a:bodyPr/>
          <a:lstStyle/>
          <a:p>
            <a:r>
              <a:rPr lang="en-US" altLang="zh-CN" dirty="0"/>
              <a:t>FINAL REPORT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1872" y="4396105"/>
            <a:ext cx="9418320" cy="522838"/>
          </a:xfrm>
        </p:spPr>
        <p:txBody>
          <a:bodyPr/>
          <a:lstStyle/>
          <a:p>
            <a:r>
              <a:rPr lang="zh-CN" altLang="en-US"/>
              <a:t>系统</a:t>
            </a:r>
            <a:r>
              <a:rPr lang="en-US" altLang="zh-CN"/>
              <a:t>LLM</a:t>
            </a:r>
            <a:r>
              <a:rPr lang="zh-CN" altLang="en-US"/>
              <a:t>助理                         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r>
              <a:rPr lang="zh-CN" altLang="en-US" sz="4800">
                <a:sym typeface="+mn-ea"/>
              </a:rPr>
              <a:t>技术路线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8279820" cy="4455795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2"/>
                </a:solidFill>
              </a:rPr>
              <a:t>系统侧</a:t>
            </a:r>
            <a:r>
              <a:rPr lang="en-US" altLang="zh-CN" sz="2800" dirty="0">
                <a:solidFill>
                  <a:schemeClr val="tx2"/>
                </a:solidFill>
              </a:rPr>
              <a:t>——</a:t>
            </a:r>
            <a:r>
              <a:rPr lang="zh-CN" altLang="en-US" sz="2800" dirty="0">
                <a:solidFill>
                  <a:schemeClr val="tx2"/>
                </a:solidFill>
              </a:rPr>
              <a:t>消息队列</a:t>
            </a:r>
            <a:r>
              <a:rPr lang="en-US" altLang="zh-CN" sz="2800" dirty="0">
                <a:solidFill>
                  <a:schemeClr val="tx2"/>
                </a:solidFill>
              </a:rPr>
              <a:t>:</a:t>
            </a: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</a:t>
            </a:r>
            <a:r>
              <a:rPr lang="zh-CN" altLang="en-US" sz="2800" dirty="0">
                <a:solidFill>
                  <a:schemeClr val="tx2"/>
                </a:solidFill>
              </a:rPr>
              <a:t>动态链接库</a:t>
            </a:r>
          </a:p>
        </p:txBody>
      </p:sp>
    </p:spTree>
    <p:extLst>
      <p:ext uri="{BB962C8B-B14F-4D97-AF65-F5344CB8AC3E}">
        <p14:creationId xmlns:p14="http://schemas.microsoft.com/office/powerpoint/2010/main" val="18576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r>
              <a:rPr lang="zh-CN" altLang="en-US" sz="4800">
                <a:sym typeface="+mn-ea"/>
              </a:rPr>
              <a:t>技术路线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8959941" cy="4455795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chemeClr val="tx2"/>
                </a:solidFill>
              </a:rPr>
              <a:t>shell</a:t>
            </a:r>
            <a:r>
              <a:rPr lang="zh-CN" altLang="en-US" sz="2800">
                <a:solidFill>
                  <a:schemeClr val="tx2"/>
                </a:solidFill>
              </a:rPr>
              <a:t>命令式接口：连接模型侧和系统侧的桥梁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chemeClr val="tx2"/>
                </a:solidFill>
              </a:rPr>
              <a:t>- </a:t>
            </a:r>
            <a:r>
              <a:rPr lang="zh-CN" altLang="en-US" sz="2800">
                <a:solidFill>
                  <a:schemeClr val="tx2"/>
                </a:solidFill>
              </a:rPr>
              <a:t>部署方便：可以分开部署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chemeClr val="tx2"/>
                </a:solidFill>
              </a:rPr>
              <a:t>- </a:t>
            </a:r>
            <a:r>
              <a:rPr lang="zh-CN" altLang="en-US" sz="2800">
                <a:solidFill>
                  <a:schemeClr val="tx2"/>
                </a:solidFill>
              </a:rPr>
              <a:t>易于开发：通用性强，粘合多种语言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chemeClr val="tx2"/>
                </a:solidFill>
              </a:rPr>
              <a:t>- </a:t>
            </a:r>
            <a:r>
              <a:rPr lang="zh-CN" altLang="en-US" sz="2800">
                <a:solidFill>
                  <a:schemeClr val="tx2"/>
                </a:solidFill>
              </a:rPr>
              <a:t>可能造成一定的性能损失，但对本项目影响较小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2E2450-0FA5-284D-A6BC-75A1EA9DA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25" y="1494537"/>
            <a:ext cx="10006630" cy="41224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026A6C-945D-DC91-7B69-D4054CBC9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25" y="1494537"/>
            <a:ext cx="9923122" cy="46835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CD041F-5856-A86A-7A80-8C8800E9D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25" y="1963093"/>
            <a:ext cx="10189522" cy="41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pPr algn="l" fontAlgn="auto">
              <a:lnSpc>
                <a:spcPct val="135000"/>
              </a:lnSpc>
            </a:pPr>
            <a:r>
              <a:rPr lang="en-US" altLang="zh-CN" sz="4800" dirty="0">
                <a:solidFill>
                  <a:schemeClr val="tx2"/>
                </a:solidFill>
              </a:rPr>
              <a:t>2. </a:t>
            </a:r>
            <a:r>
              <a:rPr lang="en-US" altLang="zh-CN" sz="4800" dirty="0" err="1">
                <a:solidFill>
                  <a:schemeClr val="tx2"/>
                </a:solidFill>
              </a:rPr>
              <a:t>InfLLM</a:t>
            </a:r>
            <a:r>
              <a:rPr lang="en-US" altLang="zh-CN" sz="4800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8393884" cy="4455795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what</a:t>
            </a: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why</a:t>
            </a: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how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375525-2875-C2AB-0037-AEEFFE3B1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354" y="2384872"/>
            <a:ext cx="7868220" cy="31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8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r>
              <a:rPr lang="zh-CN" altLang="en-US" sz="4800">
                <a:sym typeface="+mn-ea"/>
              </a:rPr>
              <a:t>技术路线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8651612" cy="4455795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2"/>
                </a:solidFill>
              </a:rPr>
              <a:t>模型侧</a:t>
            </a:r>
            <a:r>
              <a:rPr lang="en-US" altLang="zh-CN" sz="2800" dirty="0">
                <a:solidFill>
                  <a:schemeClr val="tx2"/>
                </a:solidFill>
              </a:rPr>
              <a:t>——</a:t>
            </a:r>
            <a:r>
              <a:rPr lang="en-US" altLang="zh-CN" sz="2800" dirty="0" err="1">
                <a:solidFill>
                  <a:schemeClr val="tx2"/>
                </a:solidFill>
              </a:rPr>
              <a:t>InfLLM</a:t>
            </a:r>
            <a:r>
              <a:rPr lang="zh-CN" altLang="en-US" sz="2800" dirty="0">
                <a:solidFill>
                  <a:schemeClr val="tx2"/>
                </a:solidFill>
              </a:rPr>
              <a:t>的原理</a:t>
            </a:r>
            <a:r>
              <a:rPr lang="en-US" altLang="zh-CN" sz="2800" dirty="0">
                <a:solidFill>
                  <a:schemeClr val="tx2"/>
                </a:solidFill>
              </a:rPr>
              <a:t>:</a:t>
            </a:r>
          </a:p>
          <a:p>
            <a:pPr lvl="1" indent="-447675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2"/>
                </a:solidFill>
              </a:rPr>
              <a:t>神经网络难以学习高阶哈萨尼问题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lvl="1" indent="-447675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2"/>
                </a:solidFill>
              </a:rPr>
              <a:t>神经网络对于输入中随机误差的方差与哈萨尼的阶数呈指数关系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lvl="1" indent="-447675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err="1">
                <a:solidFill>
                  <a:schemeClr val="tx2"/>
                </a:solidFill>
              </a:rPr>
              <a:t>InfLLM</a:t>
            </a:r>
            <a:r>
              <a:rPr lang="zh-CN" altLang="en-US" sz="2400" dirty="0">
                <a:solidFill>
                  <a:schemeClr val="tx2"/>
                </a:solidFill>
              </a:rPr>
              <a:t>通过类似向量检索的方式，降低了哈萨尼的阶数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endParaRPr lang="zh-CN" alt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r>
              <a:rPr lang="en-US" altLang="zh-CN" sz="4800" dirty="0">
                <a:solidFill>
                  <a:schemeClr val="tx2"/>
                </a:solidFill>
              </a:rPr>
              <a:t>3. </a:t>
            </a:r>
            <a:r>
              <a:rPr lang="zh-CN" altLang="en-US" sz="4800" dirty="0">
                <a:solidFill>
                  <a:schemeClr val="tx2"/>
                </a:solidFill>
              </a:rPr>
              <a:t>信息检索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8393884" cy="4455795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>
              <a:lnSpc>
                <a:spcPct val="135000"/>
              </a:lnSpc>
              <a:buNone/>
            </a:pPr>
            <a:endParaRPr lang="en-US" altLang="zh-CN" sz="28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what</a:t>
            </a: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why</a:t>
            </a: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how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D21096-11D7-C6D2-B704-0E56D4DF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109" y="1505502"/>
            <a:ext cx="7639630" cy="4963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F64442-5DEE-D2A3-933C-39B13DA34D90}"/>
              </a:ext>
            </a:extLst>
          </p:cNvPr>
          <p:cNvSpPr txBox="1"/>
          <p:nvPr/>
        </p:nvSpPr>
        <p:spPr>
          <a:xfrm>
            <a:off x="543339" y="5250119"/>
            <a:ext cx="315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b="1" dirty="0"/>
              <a:t>可以做到根据要求</a:t>
            </a:r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zh-CN" altLang="en-US" b="1" dirty="0"/>
              <a:t>找到对应的图片与文档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092D7F-0B63-411B-ADB5-166883417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327" y="1505502"/>
            <a:ext cx="8820055" cy="3113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090F7C-A742-42F6-9B5C-DB9026E12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261" y="961550"/>
            <a:ext cx="8886698" cy="44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r>
              <a:rPr lang="zh-CN" altLang="en-US" sz="4800">
                <a:sym typeface="+mn-ea"/>
              </a:rPr>
              <a:t>技术路线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7396677" cy="4455795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2"/>
                </a:solidFill>
              </a:rPr>
              <a:t>模型侧</a:t>
            </a:r>
            <a:r>
              <a:rPr lang="en-US" altLang="zh-CN" sz="2800" dirty="0">
                <a:solidFill>
                  <a:schemeClr val="tx2"/>
                </a:solidFill>
              </a:rPr>
              <a:t>——</a:t>
            </a:r>
            <a:r>
              <a:rPr lang="zh-CN" altLang="en-US" sz="2800" dirty="0">
                <a:solidFill>
                  <a:schemeClr val="tx2"/>
                </a:solidFill>
              </a:rPr>
              <a:t>信息检索</a:t>
            </a:r>
            <a:r>
              <a:rPr lang="en-US" altLang="zh-CN" sz="2800" dirty="0">
                <a:solidFill>
                  <a:schemeClr val="tx2"/>
                </a:solidFill>
              </a:rPr>
              <a:t>:</a:t>
            </a:r>
          </a:p>
          <a:p>
            <a:pPr lvl="1" indent="-447675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2"/>
                </a:solidFill>
              </a:rPr>
              <a:t>将文件内容和描述同时提供给大模型，让其自行判断描述是否符合文件内容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lvl="1" indent="-447675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2"/>
                </a:solidFill>
              </a:rPr>
              <a:t>将大模型输出</a:t>
            </a:r>
            <a:r>
              <a:rPr lang="en-US" altLang="zh-CN" sz="2400" dirty="0">
                <a:solidFill>
                  <a:schemeClr val="tx2"/>
                </a:solidFill>
              </a:rPr>
              <a:t>YES</a:t>
            </a:r>
            <a:r>
              <a:rPr lang="zh-CN" altLang="en-US" sz="2400" dirty="0">
                <a:solidFill>
                  <a:schemeClr val="tx2"/>
                </a:solidFill>
              </a:rPr>
              <a:t>的概率作为描述与文件相符的程度，选择概率最大的文件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4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547042"/>
            <a:ext cx="9746088" cy="742416"/>
          </a:xfrm>
        </p:spPr>
        <p:txBody>
          <a:bodyPr/>
          <a:lstStyle/>
          <a:p>
            <a:pPr fontAlgn="auto">
              <a:lnSpc>
                <a:spcPct val="145000"/>
              </a:lnSpc>
            </a:pPr>
            <a:r>
              <a:rPr lang="zh-CN" altLang="en-US" sz="3600"/>
              <a:t>测试结果</a:t>
            </a:r>
            <a:endParaRPr lang="en-US" altLang="zh-CN" sz="3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822324" y="1821180"/>
            <a:ext cx="10074275" cy="4826635"/>
          </a:xfrm>
        </p:spPr>
        <p:txBody>
          <a:bodyPr>
            <a:normAutofit/>
          </a:bodyPr>
          <a:lstStyle/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2"/>
                </a:solidFill>
              </a:rPr>
              <a:t>部署方法：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514350" indent="-514350">
              <a:lnSpc>
                <a:spcPct val="135000"/>
              </a:lnSpc>
              <a:buAutoNum type="arabicPeriod"/>
            </a:pPr>
            <a:r>
              <a:rPr lang="zh-CN" altLang="en-US" sz="2800" dirty="0">
                <a:solidFill>
                  <a:schemeClr val="tx2"/>
                </a:solidFill>
              </a:rPr>
              <a:t>使用</a:t>
            </a:r>
            <a:r>
              <a:rPr lang="en-US" altLang="zh-CN" sz="2800" dirty="0" err="1">
                <a:solidFill>
                  <a:schemeClr val="tx2"/>
                </a:solidFill>
              </a:rPr>
              <a:t>Makefile</a:t>
            </a:r>
            <a:r>
              <a:rPr lang="en-US" altLang="zh-CN" sz="2800" dirty="0">
                <a:solidFill>
                  <a:schemeClr val="tx2"/>
                </a:solidFill>
              </a:rPr>
              <a:t> </a:t>
            </a:r>
            <a:r>
              <a:rPr lang="zh-CN" altLang="en-US" sz="2800" dirty="0">
                <a:solidFill>
                  <a:schemeClr val="tx2"/>
                </a:solidFill>
              </a:rPr>
              <a:t>编译</a:t>
            </a:r>
            <a:r>
              <a:rPr lang="en-US" altLang="zh-CN" sz="2800" dirty="0">
                <a:solidFill>
                  <a:schemeClr val="tx2"/>
                </a:solidFill>
              </a:rPr>
              <a:t>trans</a:t>
            </a:r>
            <a:r>
              <a:rPr lang="zh-CN" altLang="en-US" sz="2800" dirty="0">
                <a:solidFill>
                  <a:schemeClr val="tx2"/>
                </a:solidFill>
              </a:rPr>
              <a:t>和</a:t>
            </a:r>
            <a:r>
              <a:rPr lang="en-US" altLang="zh-CN" sz="2800" dirty="0">
                <a:solidFill>
                  <a:schemeClr val="tx2"/>
                </a:solidFill>
              </a:rPr>
              <a:t>watch</a:t>
            </a:r>
            <a:r>
              <a:rPr lang="zh-CN" altLang="en-US" sz="2800">
                <a:solidFill>
                  <a:schemeClr val="tx2"/>
                </a:solidFill>
              </a:rPr>
              <a:t>；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514350" indent="-514350">
              <a:lnSpc>
                <a:spcPct val="135000"/>
              </a:lnSpc>
              <a:buAutoNum type="arabicPeriod"/>
            </a:pPr>
            <a:r>
              <a:rPr lang="zh-CN" altLang="en-US" sz="2800" dirty="0">
                <a:solidFill>
                  <a:schemeClr val="tx2"/>
                </a:solidFill>
              </a:rPr>
              <a:t>在项目根目录下运行</a:t>
            </a:r>
            <a:r>
              <a:rPr lang="en-US" altLang="zh-CN" sz="2800" dirty="0">
                <a:solidFill>
                  <a:schemeClr val="tx2"/>
                </a:solidFill>
              </a:rPr>
              <a:t>init.sh</a:t>
            </a:r>
            <a:r>
              <a:rPr lang="zh-CN" altLang="en-US" sz="2800" dirty="0">
                <a:solidFill>
                  <a:schemeClr val="tx2"/>
                </a:solidFill>
              </a:rPr>
              <a:t>，添加到环境变量；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514350" indent="-514350" algn="l" fontAlgn="auto">
              <a:lnSpc>
                <a:spcPct val="135000"/>
              </a:lnSpc>
              <a:buAutoNum type="arabicPeriod"/>
            </a:pPr>
            <a:r>
              <a:rPr lang="zh-CN" altLang="en-US" sz="2800" dirty="0">
                <a:solidFill>
                  <a:schemeClr val="tx2"/>
                </a:solidFill>
              </a:rPr>
              <a:t>在</a:t>
            </a:r>
            <a:r>
              <a:rPr lang="en-US" altLang="zh-CN" sz="2800" dirty="0" err="1">
                <a:solidFill>
                  <a:schemeClr val="tx2"/>
                </a:solidFill>
              </a:rPr>
              <a:t>src</a:t>
            </a:r>
            <a:r>
              <a:rPr lang="zh-CN" altLang="en-US" sz="2800" dirty="0">
                <a:solidFill>
                  <a:schemeClr val="tx2"/>
                </a:solidFill>
              </a:rPr>
              <a:t>目录下使用</a:t>
            </a:r>
            <a:r>
              <a:rPr lang="en-US" altLang="zh-CN" sz="2800" dirty="0">
                <a:solidFill>
                  <a:schemeClr val="tx2"/>
                </a:solidFill>
              </a:rPr>
              <a:t>pip</a:t>
            </a:r>
            <a:r>
              <a:rPr lang="zh-CN" altLang="en-US" sz="2800" dirty="0">
                <a:solidFill>
                  <a:schemeClr val="tx2"/>
                </a:solidFill>
              </a:rPr>
              <a:t>命令构建</a:t>
            </a:r>
            <a:r>
              <a:rPr lang="en-US" altLang="zh-CN" sz="2800" dirty="0">
                <a:solidFill>
                  <a:schemeClr val="tx2"/>
                </a:solidFill>
              </a:rPr>
              <a:t>Python</a:t>
            </a:r>
            <a:r>
              <a:rPr lang="zh-CN" altLang="en-US" sz="2800" dirty="0">
                <a:solidFill>
                  <a:schemeClr val="tx2"/>
                </a:solidFill>
              </a:rPr>
              <a:t>包；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0" indent="0" algn="l" fontAlgn="auto">
              <a:lnSpc>
                <a:spcPct val="135000"/>
              </a:lnSpc>
              <a:buNone/>
            </a:pPr>
            <a:endParaRPr lang="en-US" altLang="zh-CN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547042"/>
            <a:ext cx="9746088" cy="742416"/>
          </a:xfrm>
        </p:spPr>
        <p:txBody>
          <a:bodyPr/>
          <a:lstStyle/>
          <a:p>
            <a:pPr fontAlgn="auto">
              <a:lnSpc>
                <a:spcPct val="145000"/>
              </a:lnSpc>
            </a:pPr>
            <a:r>
              <a:rPr lang="zh-CN" altLang="en-US" sz="3600"/>
              <a:t>测试结果</a:t>
            </a:r>
            <a:endParaRPr lang="en-US" altLang="zh-CN" sz="3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86ECC989-32BA-4FEC-A0A7-33E4F88C0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149" y="1765410"/>
            <a:ext cx="9532408" cy="4545547"/>
          </a:xfrm>
        </p:spPr>
      </p:pic>
    </p:spTree>
    <p:extLst>
      <p:ext uri="{BB962C8B-B14F-4D97-AF65-F5344CB8AC3E}">
        <p14:creationId xmlns:p14="http://schemas.microsoft.com/office/powerpoint/2010/main" val="15569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547042"/>
            <a:ext cx="9746088" cy="742416"/>
          </a:xfrm>
        </p:spPr>
        <p:txBody>
          <a:bodyPr/>
          <a:lstStyle/>
          <a:p>
            <a:pPr fontAlgn="auto">
              <a:lnSpc>
                <a:spcPct val="145000"/>
              </a:lnSpc>
            </a:pPr>
            <a:r>
              <a:rPr lang="zh-CN" altLang="en-US" sz="3600"/>
              <a:t>测试结果</a:t>
            </a:r>
            <a:endParaRPr lang="en-US" altLang="zh-CN" sz="3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3770E3D-DBF3-4885-AE4E-AABC3F621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914" y="1448452"/>
            <a:ext cx="9751025" cy="4723747"/>
          </a:xfrm>
        </p:spPr>
      </p:pic>
    </p:spTree>
    <p:extLst>
      <p:ext uri="{BB962C8B-B14F-4D97-AF65-F5344CB8AC3E}">
        <p14:creationId xmlns:p14="http://schemas.microsoft.com/office/powerpoint/2010/main" val="223897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r>
              <a:rPr lang="zh-CN" altLang="en-US" sz="4800" dirty="0">
                <a:sym typeface="+mn-ea"/>
              </a:rPr>
              <a:t>技术优势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9780423" cy="445579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2"/>
                </a:solidFill>
              </a:rPr>
              <a:t>成本上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lvl="1" indent="-447675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2"/>
                </a:solidFill>
              </a:rPr>
              <a:t>避免了多次生成</a:t>
            </a:r>
            <a:r>
              <a:rPr lang="en-US" altLang="zh-CN" sz="2400" dirty="0" err="1">
                <a:solidFill>
                  <a:schemeClr val="tx2"/>
                </a:solidFill>
              </a:rPr>
              <a:t>kvcache</a:t>
            </a:r>
            <a:r>
              <a:rPr lang="zh-CN" altLang="en-US" sz="2400" dirty="0">
                <a:solidFill>
                  <a:schemeClr val="tx2"/>
                </a:solidFill>
              </a:rPr>
              <a:t>浪费算力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lvl="1" indent="-447675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2"/>
                </a:solidFill>
              </a:rPr>
              <a:t>将计算密集型过程和访存密集型过程分开，可以将计算密集、延迟不敏感的</a:t>
            </a:r>
            <a:r>
              <a:rPr lang="en-US" altLang="zh-CN" sz="2400" dirty="0">
                <a:solidFill>
                  <a:schemeClr val="tx2"/>
                </a:solidFill>
              </a:rPr>
              <a:t>prefill</a:t>
            </a:r>
            <a:r>
              <a:rPr lang="zh-CN" altLang="en-US" sz="2400" dirty="0">
                <a:solidFill>
                  <a:schemeClr val="tx2"/>
                </a:solidFill>
              </a:rPr>
              <a:t>阶段放到云服务器上，将访存密集、延迟敏感的</a:t>
            </a:r>
            <a:r>
              <a:rPr lang="en-US" altLang="zh-CN" sz="2400" dirty="0">
                <a:solidFill>
                  <a:schemeClr val="tx2"/>
                </a:solidFill>
              </a:rPr>
              <a:t>decode</a:t>
            </a:r>
            <a:r>
              <a:rPr lang="zh-CN" altLang="en-US" sz="2400" dirty="0">
                <a:solidFill>
                  <a:schemeClr val="tx2"/>
                </a:solidFill>
              </a:rPr>
              <a:t>阶段放到本地，降低了</a:t>
            </a:r>
            <a:r>
              <a:rPr lang="en-US" altLang="zh-CN" sz="2400" dirty="0">
                <a:solidFill>
                  <a:schemeClr val="tx2"/>
                </a:solidFill>
              </a:rPr>
              <a:t>AI PC</a:t>
            </a:r>
            <a:r>
              <a:rPr lang="zh-CN" altLang="en-US" sz="2400" dirty="0">
                <a:solidFill>
                  <a:schemeClr val="tx2"/>
                </a:solidFill>
              </a:rPr>
              <a:t>对算力的需求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2"/>
                </a:solidFill>
              </a:rPr>
              <a:t>效果上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lvl="1" indent="-447675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2"/>
                </a:solidFill>
              </a:rPr>
              <a:t>实现了无限长度上下文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lvl="1" indent="-447675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2"/>
                </a:solidFill>
              </a:rPr>
              <a:t>降低了推理延迟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lvl="1" indent="-447675">
              <a:lnSpc>
                <a:spcPct val="135000"/>
              </a:lnSpc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chemeClr val="tx2"/>
              </a:solidFill>
            </a:endParaRPr>
          </a:p>
          <a:p>
            <a:pPr lvl="1" indent="-447675">
              <a:lnSpc>
                <a:spcPct val="135000"/>
              </a:lnSpc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1745" y="2982686"/>
            <a:ext cx="9418320" cy="1038769"/>
          </a:xfrm>
        </p:spPr>
        <p:txBody>
          <a:bodyPr>
            <a:normAutofit/>
          </a:bodyPr>
          <a:lstStyle/>
          <a:p>
            <a:r>
              <a:rPr lang="zh-CN" sz="4400" dirty="0"/>
              <a:t>小组成员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1745" y="4180205"/>
            <a:ext cx="9418320" cy="1315720"/>
          </a:xfrm>
        </p:spPr>
        <p:txBody>
          <a:bodyPr/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桂之瑜   杨家和   程思翔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AE7A2B-FC9F-DCE9-981C-C95BC0CCC55E}"/>
              </a:ext>
            </a:extLst>
          </p:cNvPr>
          <p:cNvSpPr/>
          <p:nvPr/>
        </p:nvSpPr>
        <p:spPr>
          <a:xfrm>
            <a:off x="2690197" y="1101573"/>
            <a:ext cx="681160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6600" b="1" cap="none" spc="0">
                <a:ln/>
                <a:solidFill>
                  <a:schemeClr val="accent4"/>
                </a:solidFill>
                <a:effectLst/>
              </a:rPr>
              <a:t>ModelSynergy</a:t>
            </a:r>
            <a:endParaRPr lang="zh-CN" altLang="en-US" sz="6600" b="1" cap="none" spc="0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547042"/>
            <a:ext cx="9746088" cy="742416"/>
          </a:xfrm>
        </p:spPr>
        <p:txBody>
          <a:bodyPr/>
          <a:lstStyle/>
          <a:p>
            <a:pPr fontAlgn="auto">
              <a:lnSpc>
                <a:spcPct val="145000"/>
              </a:lnSpc>
            </a:pPr>
            <a:r>
              <a:rPr lang="zh-CN" altLang="en-US" sz="3600"/>
              <a:t>总结展望</a:t>
            </a:r>
            <a:endParaRPr lang="en-US" altLang="zh-CN" sz="3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822324" y="1821180"/>
            <a:ext cx="10074275" cy="4826635"/>
          </a:xfrm>
        </p:spPr>
        <p:txBody>
          <a:bodyPr>
            <a:normAutofit/>
          </a:bodyPr>
          <a:lstStyle/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2"/>
                </a:solidFill>
              </a:rPr>
              <a:t>后续优化方向：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514350" indent="-514350" algn="l" fontAlgn="auto">
              <a:lnSpc>
                <a:spcPct val="135000"/>
              </a:lnSpc>
              <a:buAutoNum type="arabicPeriod"/>
            </a:pPr>
            <a:r>
              <a:rPr lang="zh-CN" altLang="en-US" sz="2800" dirty="0">
                <a:solidFill>
                  <a:schemeClr val="tx2"/>
                </a:solidFill>
              </a:rPr>
              <a:t>完善与</a:t>
            </a:r>
            <a:r>
              <a:rPr lang="en-US" altLang="zh-CN" sz="2800" dirty="0">
                <a:solidFill>
                  <a:schemeClr val="tx2"/>
                </a:solidFill>
              </a:rPr>
              <a:t>open-interpreter</a:t>
            </a:r>
            <a:r>
              <a:rPr lang="zh-CN" altLang="en-US" sz="2800" dirty="0">
                <a:solidFill>
                  <a:schemeClr val="tx2"/>
                </a:solidFill>
              </a:rPr>
              <a:t>的接口，增强系统</a:t>
            </a:r>
            <a:r>
              <a:rPr lang="en-US" altLang="zh-CN" sz="2800" dirty="0">
                <a:solidFill>
                  <a:schemeClr val="tx2"/>
                </a:solidFill>
              </a:rPr>
              <a:t>LLM</a:t>
            </a:r>
            <a:r>
              <a:rPr lang="zh-CN" altLang="en-US" sz="2800" dirty="0">
                <a:solidFill>
                  <a:schemeClr val="tx2"/>
                </a:solidFill>
              </a:rPr>
              <a:t>助理能力，完成信息收集，分析，问题解决的</a:t>
            </a:r>
            <a:r>
              <a:rPr lang="en-US" altLang="zh-CN" sz="2800" dirty="0">
                <a:solidFill>
                  <a:schemeClr val="tx2"/>
                </a:solidFill>
              </a:rPr>
              <a:t>all in one</a:t>
            </a:r>
            <a:r>
              <a:rPr lang="zh-CN" altLang="en-US" sz="2800" dirty="0">
                <a:solidFill>
                  <a:schemeClr val="tx2"/>
                </a:solidFill>
              </a:rPr>
              <a:t>；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marL="514350" indent="-514350" algn="l" fontAlgn="auto">
              <a:lnSpc>
                <a:spcPct val="135000"/>
              </a:lnSpc>
              <a:buAutoNum type="arabicPeriod"/>
            </a:pPr>
            <a:r>
              <a:rPr lang="zh-CN" altLang="en-US" sz="2800" dirty="0">
                <a:solidFill>
                  <a:schemeClr val="tx2"/>
                </a:solidFill>
              </a:rPr>
              <a:t>完善从系统文件中搜索匹配相关信息功能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13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547042"/>
            <a:ext cx="9746088" cy="742416"/>
          </a:xfrm>
        </p:spPr>
        <p:txBody>
          <a:bodyPr/>
          <a:lstStyle/>
          <a:p>
            <a:pPr fontAlgn="auto">
              <a:lnSpc>
                <a:spcPct val="145000"/>
              </a:lnSpc>
            </a:pPr>
            <a:r>
              <a:rPr lang="zh-CN" altLang="en-US" sz="3600"/>
              <a:t>总结展望</a:t>
            </a:r>
            <a:endParaRPr lang="en-US" altLang="zh-CN" sz="36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822325" y="1484323"/>
            <a:ext cx="10074275" cy="4826635"/>
          </a:xfrm>
        </p:spPr>
        <p:txBody>
          <a:bodyPr>
            <a:normAutofit/>
          </a:bodyPr>
          <a:lstStyle/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chemeClr val="tx2"/>
                </a:solidFill>
              </a:rPr>
              <a:t>未来展望：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chemeClr val="tx2"/>
                </a:solidFill>
              </a:rPr>
              <a:t>增加更丰富的功能，提升用户友好性；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chemeClr val="tx2"/>
                </a:solidFill>
              </a:rPr>
              <a:t>将大模型处理过程拆分，远程计算降本增效；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chemeClr val="tx2"/>
                </a:solidFill>
              </a:rPr>
              <a:t>在操作系统层面紧密耦合，提高效率；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chemeClr val="tx2"/>
                </a:solidFill>
              </a:rPr>
              <a:t>结合新一代的大模型，弥补现有能力缺陷。</a:t>
            </a:r>
            <a:endParaRPr lang="en-US" altLang="zh-CN" sz="2800">
              <a:solidFill>
                <a:schemeClr val="tx2"/>
              </a:solidFill>
            </a:endParaRPr>
          </a:p>
          <a:p>
            <a:pPr marL="0" indent="0" algn="l" fontAlgn="auto">
              <a:lnSpc>
                <a:spcPct val="135000"/>
              </a:lnSpc>
              <a:buNone/>
            </a:pPr>
            <a:r>
              <a:rPr lang="en-US" altLang="zh-CN" sz="2800">
                <a:solidFill>
                  <a:schemeClr val="tx2"/>
                </a:solidFill>
              </a:rPr>
              <a:t> </a:t>
            </a:r>
          </a:p>
          <a:p>
            <a:pPr marL="0" indent="0">
              <a:lnSpc>
                <a:spcPct val="135000"/>
              </a:lnSpc>
              <a:buNone/>
            </a:pPr>
            <a:endParaRPr lang="en-US" altLang="zh-CN" sz="2800">
              <a:solidFill>
                <a:schemeClr val="tx2"/>
              </a:solidFill>
            </a:endParaRPr>
          </a:p>
          <a:p>
            <a:pPr marL="514350" indent="-514350" algn="l" fontAlgn="auto">
              <a:lnSpc>
                <a:spcPct val="135000"/>
              </a:lnSpc>
              <a:buAutoNum type="arabicPeriod"/>
            </a:pPr>
            <a:endParaRPr lang="en-US" altLang="zh-CN" sz="2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38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</a:t>
            </a:r>
            <a:r>
              <a:rPr lang="zh-CN" altLang="en-US"/>
              <a:t>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6945957" cy="569105"/>
          </a:xfrm>
        </p:spPr>
        <p:txBody>
          <a:bodyPr>
            <a:normAutofit fontScale="90000"/>
          </a:bodyPr>
          <a:lstStyle/>
          <a:p>
            <a:r>
              <a:rPr lang="zh-CN" altLang="en-US" sz="600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6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fontAlgn="auto">
              <a:lnSpc>
                <a:spcPct val="145000"/>
              </a:lnSpc>
            </a:pPr>
            <a:r>
              <a:rPr lang="zh-CN" altLang="en-US" dirty="0"/>
              <a:t>项目背景</a:t>
            </a:r>
            <a:endParaRPr lang="en-US" altLang="zh-CN" dirty="0"/>
          </a:p>
          <a:p>
            <a:pPr fontAlgn="auto">
              <a:lnSpc>
                <a:spcPct val="145000"/>
              </a:lnSpc>
            </a:pPr>
            <a:r>
              <a:rPr lang="zh-CN" altLang="en-US" dirty="0"/>
              <a:t>技术路线</a:t>
            </a:r>
            <a:endParaRPr lang="en-US" altLang="zh-CN" dirty="0"/>
          </a:p>
          <a:p>
            <a:pPr fontAlgn="auto">
              <a:lnSpc>
                <a:spcPct val="145000"/>
              </a:lnSpc>
            </a:pPr>
            <a:r>
              <a:rPr lang="zh-CN" altLang="en-US" dirty="0"/>
              <a:t>测试结果</a:t>
            </a:r>
            <a:endParaRPr lang="en-US" altLang="zh-CN" dirty="0"/>
          </a:p>
          <a:p>
            <a:pPr fontAlgn="auto">
              <a:lnSpc>
                <a:spcPct val="145000"/>
              </a:lnSpc>
            </a:pPr>
            <a:r>
              <a:rPr lang="zh-CN" altLang="en-US" dirty="0"/>
              <a:t>技术优势</a:t>
            </a:r>
            <a:endParaRPr lang="en-US" altLang="zh-CN" dirty="0"/>
          </a:p>
          <a:p>
            <a:pPr fontAlgn="auto">
              <a:lnSpc>
                <a:spcPct val="145000"/>
              </a:lnSpc>
            </a:pPr>
            <a:r>
              <a:rPr lang="zh-CN" altLang="en-US" dirty="0"/>
              <a:t>总结展望</a:t>
            </a:r>
            <a:endParaRPr lang="en-US" altLang="zh-CN" dirty="0"/>
          </a:p>
          <a:p>
            <a:pPr marL="177800" indent="0">
              <a:buNone/>
            </a:pPr>
            <a:endParaRPr lang="en-US" altLang="zh-CN" dirty="0"/>
          </a:p>
          <a:p>
            <a:pPr marL="177800" indent="0" algn="l">
              <a:buNone/>
            </a:pP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7D1D23-4130-6E2D-19A7-4451C9A5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92" y="2016034"/>
            <a:ext cx="4031150" cy="3548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015" y="175478"/>
            <a:ext cx="9418320" cy="1156208"/>
          </a:xfrm>
        </p:spPr>
        <p:txBody>
          <a:bodyPr/>
          <a:lstStyle/>
          <a:p>
            <a:r>
              <a:rPr lang="zh-CN" altLang="en-US" sz="4800">
                <a:sym typeface="+mn-ea"/>
              </a:rPr>
              <a:t>项目背景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109" y="1501593"/>
            <a:ext cx="9733461" cy="4455795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chemeClr val="tx2"/>
                </a:solidFill>
              </a:rPr>
              <a:t>核心目标：通过长上下文的固定保存，实现</a:t>
            </a:r>
            <a:r>
              <a:rPr lang="en-US" altLang="zh-CN" sz="2800">
                <a:solidFill>
                  <a:schemeClr val="tx2"/>
                </a:solidFill>
              </a:rPr>
              <a:t>LLM</a:t>
            </a:r>
            <a:r>
              <a:rPr lang="zh-CN" altLang="en-US" sz="2800">
                <a:solidFill>
                  <a:schemeClr val="tx2"/>
                </a:solidFill>
              </a:rPr>
              <a:t>对本地文    件的快速解析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C49250-DF07-8E1D-36BD-5CA006919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665" y="1447428"/>
            <a:ext cx="9096472" cy="511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B82A8F-C08B-FCEF-BD7F-8AD43CC09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02" y="127115"/>
            <a:ext cx="5072062" cy="660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44CC28-C2B0-F79C-590F-7187E4CE2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307" y="175478"/>
            <a:ext cx="6568028" cy="60845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CC8BEF-8224-1588-A836-9DFD3EF93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4574" y="129808"/>
            <a:ext cx="7676416" cy="631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9F6D39-9062-6748-3E91-BAE6591C9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4034" y="224439"/>
            <a:ext cx="7361512" cy="6409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r>
              <a:rPr lang="en-US" altLang="zh-CN" sz="4800" dirty="0">
                <a:solidFill>
                  <a:schemeClr val="tx2"/>
                </a:solidFill>
              </a:rPr>
              <a:t>1. </a:t>
            </a:r>
            <a:r>
              <a:rPr lang="en-US" altLang="zh-CN" sz="4800" dirty="0" err="1">
                <a:solidFill>
                  <a:schemeClr val="tx2"/>
                </a:solidFill>
              </a:rPr>
              <a:t>KVcache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8393884" cy="4455795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>
              <a:lnSpc>
                <a:spcPct val="135000"/>
              </a:lnSpc>
              <a:buNone/>
            </a:pPr>
            <a:endParaRPr lang="en-US" altLang="zh-CN" sz="28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what</a:t>
            </a: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why</a:t>
            </a: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how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19EDA9-6801-8198-CD97-540ECD62C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290" y="1708785"/>
            <a:ext cx="6765344" cy="371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r>
              <a:rPr lang="zh-CN" altLang="en-US" sz="4800">
                <a:sym typeface="+mn-ea"/>
              </a:rPr>
              <a:t>技术路线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8393884" cy="4455795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2"/>
                </a:solidFill>
              </a:rPr>
              <a:t>系统侧</a:t>
            </a:r>
            <a:r>
              <a:rPr lang="en-US" altLang="zh-CN" sz="2800" dirty="0">
                <a:solidFill>
                  <a:schemeClr val="tx2"/>
                </a:solidFill>
              </a:rPr>
              <a:t>——</a:t>
            </a:r>
            <a:r>
              <a:rPr lang="zh-CN" altLang="en-US" sz="2800" dirty="0">
                <a:solidFill>
                  <a:schemeClr val="tx2"/>
                </a:solidFill>
              </a:rPr>
              <a:t>文件扩展属性</a:t>
            </a:r>
            <a:r>
              <a:rPr lang="en-US" altLang="zh-CN" sz="2800" dirty="0">
                <a:solidFill>
                  <a:schemeClr val="tx2"/>
                </a:solidFill>
              </a:rPr>
              <a:t>:</a:t>
            </a: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</a:t>
            </a:r>
            <a:r>
              <a:rPr lang="zh-CN" altLang="en-US" sz="2800" dirty="0">
                <a:solidFill>
                  <a:schemeClr val="tx2"/>
                </a:solidFill>
              </a:rPr>
              <a:t>将</a:t>
            </a:r>
            <a:r>
              <a:rPr lang="en-US" altLang="zh-CN" sz="2800" dirty="0" err="1">
                <a:solidFill>
                  <a:schemeClr val="tx2"/>
                </a:solidFill>
              </a:rPr>
              <a:t>kvcache</a:t>
            </a:r>
            <a:r>
              <a:rPr lang="zh-CN" altLang="en-US" sz="2800" dirty="0">
                <a:solidFill>
                  <a:schemeClr val="tx2"/>
                </a:solidFill>
              </a:rPr>
              <a:t>链接到文件的扩展属性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</a:t>
            </a:r>
            <a:r>
              <a:rPr lang="zh-CN" altLang="en-US" sz="2800" dirty="0">
                <a:solidFill>
                  <a:schemeClr val="tx2"/>
                </a:solidFill>
              </a:rPr>
              <a:t>当模型需要用到该文件时，可直接通过该文件扩展属性加载</a:t>
            </a:r>
            <a:r>
              <a:rPr lang="en-US" altLang="zh-CN" sz="2800" dirty="0" err="1">
                <a:solidFill>
                  <a:schemeClr val="tx2"/>
                </a:solidFill>
              </a:rPr>
              <a:t>kvcache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9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r>
              <a:rPr lang="zh-CN" altLang="en-US" sz="4800">
                <a:sym typeface="+mn-ea"/>
              </a:rPr>
              <a:t>技术路线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9177655" cy="4455795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2"/>
                </a:solidFill>
              </a:rPr>
              <a:t>当文件被修改</a:t>
            </a:r>
            <a:r>
              <a:rPr lang="en-US" altLang="zh-CN" sz="2800" dirty="0">
                <a:solidFill>
                  <a:schemeClr val="tx2"/>
                </a:solidFill>
              </a:rPr>
              <a:t>——</a:t>
            </a:r>
            <a:r>
              <a:rPr lang="en-US" altLang="zh-CN" sz="2800" dirty="0" err="1">
                <a:solidFill>
                  <a:schemeClr val="tx2"/>
                </a:solidFill>
              </a:rPr>
              <a:t>kvcache</a:t>
            </a:r>
            <a:r>
              <a:rPr lang="zh-CN" altLang="en-US" sz="2800" dirty="0">
                <a:solidFill>
                  <a:schemeClr val="tx2"/>
                </a:solidFill>
              </a:rPr>
              <a:t>的更新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</a:t>
            </a:r>
            <a:r>
              <a:rPr lang="zh-CN" altLang="en-US" sz="2800" dirty="0">
                <a:solidFill>
                  <a:schemeClr val="tx2"/>
                </a:solidFill>
              </a:rPr>
              <a:t>后台监视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</a:t>
            </a:r>
            <a:r>
              <a:rPr lang="zh-CN" altLang="en-US" sz="2800" dirty="0">
                <a:solidFill>
                  <a:schemeClr val="tx2"/>
                </a:solidFill>
              </a:rPr>
              <a:t>消息队列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</a:t>
            </a:r>
            <a:r>
              <a:rPr lang="en-US" altLang="zh-CN" sz="2800" dirty="0" err="1">
                <a:solidFill>
                  <a:schemeClr val="tx2"/>
                </a:solidFill>
              </a:rPr>
              <a:t>kvcache</a:t>
            </a:r>
            <a:r>
              <a:rPr lang="zh-CN" altLang="en-US" sz="2800" dirty="0">
                <a:solidFill>
                  <a:schemeClr val="tx2"/>
                </a:solidFill>
              </a:rPr>
              <a:t>更新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336A06-51DE-2D71-F37F-D6BFA2303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745" y="2845904"/>
            <a:ext cx="590250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2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0FBAFF-6697-02FF-1426-C7BC42D5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954" y="0"/>
            <a:ext cx="8775286" cy="19578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r>
              <a:rPr lang="zh-CN" altLang="en-US" sz="4800">
                <a:sym typeface="+mn-ea"/>
              </a:rPr>
              <a:t>技术路线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8981712" cy="445579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chemeClr val="tx2"/>
                </a:solidFill>
              </a:rPr>
              <a:t>系统侧</a:t>
            </a:r>
            <a:r>
              <a:rPr lang="en-US" altLang="zh-CN" sz="2800">
                <a:solidFill>
                  <a:schemeClr val="tx2"/>
                </a:solidFill>
              </a:rPr>
              <a:t>——</a:t>
            </a:r>
            <a:r>
              <a:rPr lang="zh-CN" altLang="en-US" sz="2800">
                <a:solidFill>
                  <a:schemeClr val="tx2"/>
                </a:solidFill>
              </a:rPr>
              <a:t>文件修改监视</a:t>
            </a:r>
            <a:r>
              <a:rPr lang="en-US" altLang="zh-CN" sz="2800">
                <a:solidFill>
                  <a:schemeClr val="tx2"/>
                </a:solidFill>
              </a:rPr>
              <a:t>:</a:t>
            </a: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chemeClr val="tx2"/>
                </a:solidFill>
              </a:rPr>
              <a:t>- </a:t>
            </a:r>
            <a:r>
              <a:rPr lang="zh-CN" altLang="en-US" sz="2800">
                <a:solidFill>
                  <a:schemeClr val="tx2"/>
                </a:solidFill>
              </a:rPr>
              <a:t>核心是使用</a:t>
            </a:r>
            <a:r>
              <a:rPr lang="en-US" altLang="zh-CN" sz="2800">
                <a:solidFill>
                  <a:schemeClr val="tx2"/>
                </a:solidFill>
              </a:rPr>
              <a:t>inotify</a:t>
            </a:r>
            <a:r>
              <a:rPr lang="zh-CN" altLang="en-US" sz="2800">
                <a:solidFill>
                  <a:schemeClr val="tx2"/>
                </a:solidFill>
              </a:rPr>
              <a:t>库添加监视描述符；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chemeClr val="tx2"/>
                </a:solidFill>
              </a:rPr>
              <a:t>- </a:t>
            </a:r>
            <a:r>
              <a:rPr lang="zh-CN" altLang="en-US" sz="2800">
                <a:solidFill>
                  <a:schemeClr val="tx2"/>
                </a:solidFill>
              </a:rPr>
              <a:t>递归遍历目录树，添加监控；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chemeClr val="tx2"/>
                </a:solidFill>
              </a:rPr>
              <a:t>- </a:t>
            </a:r>
            <a:r>
              <a:rPr lang="zh-CN" altLang="en-US" sz="2800">
                <a:solidFill>
                  <a:schemeClr val="tx2"/>
                </a:solidFill>
              </a:rPr>
              <a:t>记录时间，防止短时间内过多的修改行为；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chemeClr val="tx2"/>
                </a:solidFill>
              </a:rPr>
              <a:t>- </a:t>
            </a:r>
            <a:r>
              <a:rPr lang="zh-CN" altLang="en-US" sz="2800">
                <a:solidFill>
                  <a:schemeClr val="tx2"/>
                </a:solidFill>
              </a:rPr>
              <a:t>用哈希表存储监视描述符、文件路径、上次修改时间；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>
                <a:solidFill>
                  <a:schemeClr val="tx2"/>
                </a:solidFill>
              </a:rPr>
              <a:t>- </a:t>
            </a:r>
            <a:r>
              <a:rPr lang="zh-CN" altLang="en-US" sz="2800">
                <a:solidFill>
                  <a:schemeClr val="tx2"/>
                </a:solidFill>
              </a:rPr>
              <a:t>发现修改行为后文件路径进入消息队列。</a:t>
            </a:r>
            <a:endParaRPr lang="en-US" altLang="zh-CN" sz="280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endParaRPr lang="en-US" altLang="zh-CN" sz="2800">
              <a:solidFill>
                <a:schemeClr val="tx2"/>
              </a:solidFill>
            </a:endParaRPr>
          </a:p>
          <a:p>
            <a:pPr marL="0" indent="0" algn="l" fontAlgn="auto">
              <a:lnSpc>
                <a:spcPct val="135000"/>
              </a:lnSpc>
              <a:buNone/>
            </a:pPr>
            <a:endParaRPr lang="en-US" altLang="zh-CN" sz="2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12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35" y="32294"/>
            <a:ext cx="9418320" cy="1156208"/>
          </a:xfrm>
        </p:spPr>
        <p:txBody>
          <a:bodyPr/>
          <a:lstStyle/>
          <a:p>
            <a:r>
              <a:rPr lang="zh-CN" altLang="en-US" sz="4800">
                <a:sym typeface="+mn-ea"/>
              </a:rPr>
              <a:t>技术路线</a:t>
            </a:r>
            <a:endParaRPr lang="zh-CN" sz="4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61745" y="1708785"/>
            <a:ext cx="8279820" cy="4455795"/>
          </a:xfrm>
          <a:prstGeom prst="rect">
            <a:avLst/>
          </a:prstGeom>
        </p:spPr>
        <p:txBody>
          <a:bodyPr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微软雅黑" panose="020B0503020204020204" pitchFamily="34" charset="-122"/>
              <a:buChar char="▪"/>
              <a:defRPr sz="36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655" indent="-26670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▫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5180" indent="-25717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5055" indent="-25273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6200" indent="-249555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微软雅黑" panose="020B0503020204020204" pitchFamily="34" charset="-122"/>
              <a:buChar char="◦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2"/>
                </a:solidFill>
              </a:rPr>
              <a:t>系统侧</a:t>
            </a:r>
            <a:r>
              <a:rPr lang="en-US" altLang="zh-CN" sz="2800" dirty="0">
                <a:solidFill>
                  <a:schemeClr val="tx2"/>
                </a:solidFill>
              </a:rPr>
              <a:t>——</a:t>
            </a:r>
            <a:r>
              <a:rPr lang="zh-CN" altLang="en-US" sz="2800" dirty="0">
                <a:solidFill>
                  <a:schemeClr val="tx2"/>
                </a:solidFill>
              </a:rPr>
              <a:t>消息队列</a:t>
            </a:r>
            <a:r>
              <a:rPr lang="en-US" altLang="zh-CN" sz="2800" dirty="0">
                <a:solidFill>
                  <a:schemeClr val="tx2"/>
                </a:solidFill>
              </a:rPr>
              <a:t>:</a:t>
            </a: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</a:t>
            </a:r>
            <a:r>
              <a:rPr lang="zh-CN" altLang="en-US" sz="2800" dirty="0">
                <a:solidFill>
                  <a:schemeClr val="tx2"/>
                </a:solidFill>
              </a:rPr>
              <a:t>使用</a:t>
            </a:r>
            <a:r>
              <a:rPr lang="en-US" altLang="zh-CN" sz="2800" dirty="0">
                <a:solidFill>
                  <a:schemeClr val="tx2"/>
                </a:solidFill>
              </a:rPr>
              <a:t>POSIX</a:t>
            </a:r>
            <a:r>
              <a:rPr lang="zh-CN" altLang="en-US" sz="2800" dirty="0">
                <a:solidFill>
                  <a:schemeClr val="tx2"/>
                </a:solidFill>
              </a:rPr>
              <a:t>消息队列接口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</a:t>
            </a:r>
            <a:r>
              <a:rPr lang="zh-CN" altLang="en-US" sz="2800" dirty="0">
                <a:solidFill>
                  <a:schemeClr val="tx2"/>
                </a:solidFill>
              </a:rPr>
              <a:t>将构建的消息队列作为系统服务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tx2"/>
                </a:solidFill>
              </a:rPr>
              <a:t>- </a:t>
            </a:r>
            <a:r>
              <a:rPr lang="zh-CN" altLang="en-US" sz="2800" dirty="0">
                <a:solidFill>
                  <a:schemeClr val="tx2"/>
                </a:solidFill>
              </a:rPr>
              <a:t>通过消息队列完成监视与更新</a:t>
            </a:r>
            <a:r>
              <a:rPr lang="en-US" altLang="zh-CN" sz="2800" dirty="0" err="1">
                <a:solidFill>
                  <a:schemeClr val="tx2"/>
                </a:solidFill>
              </a:rPr>
              <a:t>kvcache</a:t>
            </a:r>
            <a:r>
              <a:rPr lang="zh-CN" altLang="en-US" sz="2800" dirty="0">
                <a:solidFill>
                  <a:schemeClr val="tx2"/>
                </a:solidFill>
              </a:rPr>
              <a:t>进程的通信，实现实时更新</a:t>
            </a:r>
            <a:r>
              <a:rPr lang="en-US" altLang="zh-CN" sz="2800" dirty="0" err="1">
                <a:solidFill>
                  <a:schemeClr val="tx2"/>
                </a:solidFill>
              </a:rPr>
              <a:t>kvcache</a:t>
            </a:r>
            <a:endParaRPr lang="en-US" altLang="zh-CN" sz="2800" dirty="0">
              <a:solidFill>
                <a:schemeClr val="tx2"/>
              </a:solidFill>
            </a:endParaRPr>
          </a:p>
          <a:p>
            <a:pPr indent="-447675" algn="l" fontAlgn="auto">
              <a:lnSpc>
                <a:spcPct val="135000"/>
              </a:lnSpc>
              <a:buFont typeface="Wingdings" panose="05000000000000000000" pitchFamily="2" charset="2"/>
              <a:buChar char="n"/>
            </a:pP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d21d588-0839-43a1-a88c-30d229aa98ec"/>
  <p:tag name="COMMONDATA" val="eyJoZGlkIjoiMzBiOTQzNTg1OTljM2I4Mzc0MDJmMjA2NzUxNzJkMG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View">
  <a:themeElements>
    <a:clrScheme name="自定义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 bold"/>
        <a:ea typeface="微软雅黑 bold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1918</Words>
  <Application>Microsoft Office PowerPoint</Application>
  <PresentationFormat>宽屏</PresentationFormat>
  <Paragraphs>207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-apple-system</vt:lpstr>
      <vt:lpstr>等线</vt:lpstr>
      <vt:lpstr>微软雅黑</vt:lpstr>
      <vt:lpstr>Arial</vt:lpstr>
      <vt:lpstr>Consolas</vt:lpstr>
      <vt:lpstr>Wingdings</vt:lpstr>
      <vt:lpstr>Wingdings 2</vt:lpstr>
      <vt:lpstr>View</vt:lpstr>
      <vt:lpstr>FINAL REPORT</vt:lpstr>
      <vt:lpstr>小组成员</vt:lpstr>
      <vt:lpstr>目录</vt:lpstr>
      <vt:lpstr>项目背景</vt:lpstr>
      <vt:lpstr>1. KVcache</vt:lpstr>
      <vt:lpstr>技术路线</vt:lpstr>
      <vt:lpstr>技术路线</vt:lpstr>
      <vt:lpstr>技术路线</vt:lpstr>
      <vt:lpstr>技术路线</vt:lpstr>
      <vt:lpstr>技术路线</vt:lpstr>
      <vt:lpstr>技术路线</vt:lpstr>
      <vt:lpstr>2. InfLLM:</vt:lpstr>
      <vt:lpstr>技术路线</vt:lpstr>
      <vt:lpstr>3. 信息检索</vt:lpstr>
      <vt:lpstr>技术路线</vt:lpstr>
      <vt:lpstr>测试结果</vt:lpstr>
      <vt:lpstr>测试结果</vt:lpstr>
      <vt:lpstr>测试结果</vt:lpstr>
      <vt:lpstr>技术优势</vt:lpstr>
      <vt:lpstr>总结展望</vt:lpstr>
      <vt:lpstr>总结展望</vt:lpstr>
      <vt:lpstr>THANKS！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教务处PPT模板002</dc:title>
  <dc:creator>现代教育技术中心</dc:creator>
  <cp:lastModifiedBy>jiahe yang</cp:lastModifiedBy>
  <cp:revision>199</cp:revision>
  <dcterms:created xsi:type="dcterms:W3CDTF">2023-07-08T16:11:00Z</dcterms:created>
  <dcterms:modified xsi:type="dcterms:W3CDTF">2024-07-06T02:29:27Z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DD514F5E66B347688F8234D8D512173B_13</vt:lpwstr>
  </property>
  <property fmtid="{D5CDD505-2E9C-101B-9397-08002B2CF9AE}" pid="3" name="KSOProductBuildVer">
    <vt:lpwstr>2052-11.1.0.14309</vt:lpwstr>
  </property>
</Properties>
</file>